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65" r:id="rId6"/>
    <p:sldId id="257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093C2-7635-4841-AEDE-524FD43B0737}" v="3" dt="2020-06-25T20:20:17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03" autoAdjust="0"/>
    <p:restoredTop sz="94660"/>
  </p:normalViewPr>
  <p:slideViewPr>
    <p:cSldViewPr>
      <p:cViewPr varScale="1">
        <p:scale>
          <a:sx n="62" d="100"/>
          <a:sy n="62" d="100"/>
        </p:scale>
        <p:origin x="118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3E05D2-EA79-4F0A-B0A9-DF981878912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6C4F5FC-5C37-4312-8D9F-DB3676FBB146}">
      <dgm:prSet phldrT="[Texto]"/>
      <dgm:spPr/>
      <dgm:t>
        <a:bodyPr/>
        <a:lstStyle/>
        <a:p>
          <a:r>
            <a:rPr lang="es-AR" dirty="0"/>
            <a:t>SITUACIÓN ACTUAL DESDE LA LEY DE CUPO PROVINCIAL?</a:t>
          </a:r>
        </a:p>
      </dgm:t>
    </dgm:pt>
    <dgm:pt modelId="{93C27BBA-8656-4C56-BF85-2A437CA4D61F}" type="parTrans" cxnId="{85B65BA9-5DB9-45F3-82DB-CD8F15426458}">
      <dgm:prSet/>
      <dgm:spPr/>
      <dgm:t>
        <a:bodyPr/>
        <a:lstStyle/>
        <a:p>
          <a:endParaRPr lang="es-AR"/>
        </a:p>
      </dgm:t>
    </dgm:pt>
    <dgm:pt modelId="{F27E26B5-6F54-455C-BDA5-7B5633CBC516}" type="sibTrans" cxnId="{85B65BA9-5DB9-45F3-82DB-CD8F15426458}">
      <dgm:prSet/>
      <dgm:spPr/>
      <dgm:t>
        <a:bodyPr/>
        <a:lstStyle/>
        <a:p>
          <a:endParaRPr lang="es-AR"/>
        </a:p>
      </dgm:t>
    </dgm:pt>
    <dgm:pt modelId="{5898743F-1DA9-45DA-907B-059DEE48AC3E}">
      <dgm:prSet phldrT="[Texto]"/>
      <dgm:spPr/>
      <dgm:t>
        <a:bodyPr/>
        <a:lstStyle/>
        <a:p>
          <a:r>
            <a:rPr lang="es-AR" dirty="0"/>
            <a:t>CUALES SERÍAN LOS REQUISITOS Y CONDICIONES DE VIABILIDAD PARA LA LEY DE PARIDAD?</a:t>
          </a:r>
        </a:p>
        <a:p>
          <a:endParaRPr lang="es-AR" dirty="0"/>
        </a:p>
      </dgm:t>
    </dgm:pt>
    <dgm:pt modelId="{4B549DB1-17E0-47F5-8F8D-3E191DD39436}" type="parTrans" cxnId="{284BB1C9-4876-455A-B112-E8EAA4441231}">
      <dgm:prSet/>
      <dgm:spPr/>
      <dgm:t>
        <a:bodyPr/>
        <a:lstStyle/>
        <a:p>
          <a:endParaRPr lang="es-AR"/>
        </a:p>
      </dgm:t>
    </dgm:pt>
    <dgm:pt modelId="{D21B68AB-BC7D-42A9-88FB-E9C75C73152D}" type="sibTrans" cxnId="{284BB1C9-4876-455A-B112-E8EAA4441231}">
      <dgm:prSet/>
      <dgm:spPr/>
      <dgm:t>
        <a:bodyPr/>
        <a:lstStyle/>
        <a:p>
          <a:endParaRPr lang="es-AR"/>
        </a:p>
      </dgm:t>
    </dgm:pt>
    <dgm:pt modelId="{592F736E-EFBC-45C6-8EB8-4A205E24A6C0}">
      <dgm:prSet phldrT="[Texto]"/>
      <dgm:spPr/>
      <dgm:t>
        <a:bodyPr/>
        <a:lstStyle/>
        <a:p>
          <a:r>
            <a:rPr lang="es-AR" dirty="0"/>
            <a:t>ESTRATEGIAS: ?</a:t>
          </a:r>
        </a:p>
        <a:p>
          <a:r>
            <a:rPr lang="es-AR" dirty="0"/>
            <a:t>*</a:t>
          </a:r>
        </a:p>
        <a:p>
          <a:r>
            <a:rPr lang="es-AR" dirty="0"/>
            <a:t>+</a:t>
          </a:r>
        </a:p>
        <a:p>
          <a:r>
            <a:rPr lang="es-AR" dirty="0"/>
            <a:t>*</a:t>
          </a:r>
        </a:p>
      </dgm:t>
    </dgm:pt>
    <dgm:pt modelId="{3F91EC4B-7288-46D8-8D44-0E11AF1B884E}" type="parTrans" cxnId="{0EB015C7-D521-48D0-B876-7B2FA1D32FE0}">
      <dgm:prSet/>
      <dgm:spPr/>
      <dgm:t>
        <a:bodyPr/>
        <a:lstStyle/>
        <a:p>
          <a:endParaRPr lang="es-AR"/>
        </a:p>
      </dgm:t>
    </dgm:pt>
    <dgm:pt modelId="{BA8FC92B-2093-40E5-B4E3-5850D46B9DCF}" type="sibTrans" cxnId="{0EB015C7-D521-48D0-B876-7B2FA1D32FE0}">
      <dgm:prSet/>
      <dgm:spPr/>
      <dgm:t>
        <a:bodyPr/>
        <a:lstStyle/>
        <a:p>
          <a:endParaRPr lang="es-AR"/>
        </a:p>
      </dgm:t>
    </dgm:pt>
    <dgm:pt modelId="{D8F5018A-6A5E-4F75-8888-D00AA5A44B3D}" type="pres">
      <dgm:prSet presAssocID="{903E05D2-EA79-4F0A-B0A9-DF9818789129}" presName="CompostProcess" presStyleCnt="0">
        <dgm:presLayoutVars>
          <dgm:dir/>
          <dgm:resizeHandles val="exact"/>
        </dgm:presLayoutVars>
      </dgm:prSet>
      <dgm:spPr/>
    </dgm:pt>
    <dgm:pt modelId="{31F04A50-EFD7-417F-BD3E-E4F95BB5176E}" type="pres">
      <dgm:prSet presAssocID="{903E05D2-EA79-4F0A-B0A9-DF9818789129}" presName="arrow" presStyleLbl="bgShp" presStyleIdx="0" presStyleCnt="1"/>
      <dgm:spPr/>
    </dgm:pt>
    <dgm:pt modelId="{D4E3A889-57D8-4A27-99C8-FB92EAC7F237}" type="pres">
      <dgm:prSet presAssocID="{903E05D2-EA79-4F0A-B0A9-DF9818789129}" presName="linearProcess" presStyleCnt="0"/>
      <dgm:spPr/>
    </dgm:pt>
    <dgm:pt modelId="{B94816A4-00A6-4167-BCC3-92D10741351A}" type="pres">
      <dgm:prSet presAssocID="{B6C4F5FC-5C37-4312-8D9F-DB3676FBB146}" presName="textNode" presStyleLbl="node1" presStyleIdx="0" presStyleCnt="3">
        <dgm:presLayoutVars>
          <dgm:bulletEnabled val="1"/>
        </dgm:presLayoutVars>
      </dgm:prSet>
      <dgm:spPr/>
    </dgm:pt>
    <dgm:pt modelId="{89E14F76-E8D3-4C77-9A99-FA6C546FCDF9}" type="pres">
      <dgm:prSet presAssocID="{F27E26B5-6F54-455C-BDA5-7B5633CBC516}" presName="sibTrans" presStyleCnt="0"/>
      <dgm:spPr/>
    </dgm:pt>
    <dgm:pt modelId="{ECD401C1-C002-444A-9740-67628E496171}" type="pres">
      <dgm:prSet presAssocID="{5898743F-1DA9-45DA-907B-059DEE48AC3E}" presName="textNode" presStyleLbl="node1" presStyleIdx="1" presStyleCnt="3" custLinFactNeighborX="-20043" custLinFactNeighborY="-3128">
        <dgm:presLayoutVars>
          <dgm:bulletEnabled val="1"/>
        </dgm:presLayoutVars>
      </dgm:prSet>
      <dgm:spPr/>
    </dgm:pt>
    <dgm:pt modelId="{DE719341-5E8A-4159-8E6C-A8399A4479C8}" type="pres">
      <dgm:prSet presAssocID="{D21B68AB-BC7D-42A9-88FB-E9C75C73152D}" presName="sibTrans" presStyleCnt="0"/>
      <dgm:spPr/>
    </dgm:pt>
    <dgm:pt modelId="{B9B9EC07-84AB-4B53-B74F-B4FF28CE874B}" type="pres">
      <dgm:prSet presAssocID="{592F736E-EFBC-45C6-8EB8-4A205E24A6C0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F68A016F-8045-40BA-8445-D95E0F015E96}" type="presOf" srcId="{5898743F-1DA9-45DA-907B-059DEE48AC3E}" destId="{ECD401C1-C002-444A-9740-67628E496171}" srcOrd="0" destOrd="0" presId="urn:microsoft.com/office/officeart/2005/8/layout/hProcess9"/>
    <dgm:cxn modelId="{CADC3179-195B-4BE4-A2FA-7D89B14279C8}" type="presOf" srcId="{903E05D2-EA79-4F0A-B0A9-DF9818789129}" destId="{D8F5018A-6A5E-4F75-8888-D00AA5A44B3D}" srcOrd="0" destOrd="0" presId="urn:microsoft.com/office/officeart/2005/8/layout/hProcess9"/>
    <dgm:cxn modelId="{85B65BA9-5DB9-45F3-82DB-CD8F15426458}" srcId="{903E05D2-EA79-4F0A-B0A9-DF9818789129}" destId="{B6C4F5FC-5C37-4312-8D9F-DB3676FBB146}" srcOrd="0" destOrd="0" parTransId="{93C27BBA-8656-4C56-BF85-2A437CA4D61F}" sibTransId="{F27E26B5-6F54-455C-BDA5-7B5633CBC516}"/>
    <dgm:cxn modelId="{FA227AB6-99FC-41E2-AD94-CC7DA277F6B8}" type="presOf" srcId="{B6C4F5FC-5C37-4312-8D9F-DB3676FBB146}" destId="{B94816A4-00A6-4167-BCC3-92D10741351A}" srcOrd="0" destOrd="0" presId="urn:microsoft.com/office/officeart/2005/8/layout/hProcess9"/>
    <dgm:cxn modelId="{0EB015C7-D521-48D0-B876-7B2FA1D32FE0}" srcId="{903E05D2-EA79-4F0A-B0A9-DF9818789129}" destId="{592F736E-EFBC-45C6-8EB8-4A205E24A6C0}" srcOrd="2" destOrd="0" parTransId="{3F91EC4B-7288-46D8-8D44-0E11AF1B884E}" sibTransId="{BA8FC92B-2093-40E5-B4E3-5850D46B9DCF}"/>
    <dgm:cxn modelId="{284BB1C9-4876-455A-B112-E8EAA4441231}" srcId="{903E05D2-EA79-4F0A-B0A9-DF9818789129}" destId="{5898743F-1DA9-45DA-907B-059DEE48AC3E}" srcOrd="1" destOrd="0" parTransId="{4B549DB1-17E0-47F5-8F8D-3E191DD39436}" sibTransId="{D21B68AB-BC7D-42A9-88FB-E9C75C73152D}"/>
    <dgm:cxn modelId="{E7B3E7E6-2E92-4A3B-A960-7B635BCF2C22}" type="presOf" srcId="{592F736E-EFBC-45C6-8EB8-4A205E24A6C0}" destId="{B9B9EC07-84AB-4B53-B74F-B4FF28CE874B}" srcOrd="0" destOrd="0" presId="urn:microsoft.com/office/officeart/2005/8/layout/hProcess9"/>
    <dgm:cxn modelId="{E124B99E-9E82-4E07-B2E4-C3662D29496E}" type="presParOf" srcId="{D8F5018A-6A5E-4F75-8888-D00AA5A44B3D}" destId="{31F04A50-EFD7-417F-BD3E-E4F95BB5176E}" srcOrd="0" destOrd="0" presId="urn:microsoft.com/office/officeart/2005/8/layout/hProcess9"/>
    <dgm:cxn modelId="{4814C700-74BE-4EA2-A239-F312222B1D13}" type="presParOf" srcId="{D8F5018A-6A5E-4F75-8888-D00AA5A44B3D}" destId="{D4E3A889-57D8-4A27-99C8-FB92EAC7F237}" srcOrd="1" destOrd="0" presId="urn:microsoft.com/office/officeart/2005/8/layout/hProcess9"/>
    <dgm:cxn modelId="{AEF065CF-236C-405B-A569-AF5EC73010D7}" type="presParOf" srcId="{D4E3A889-57D8-4A27-99C8-FB92EAC7F237}" destId="{B94816A4-00A6-4167-BCC3-92D10741351A}" srcOrd="0" destOrd="0" presId="urn:microsoft.com/office/officeart/2005/8/layout/hProcess9"/>
    <dgm:cxn modelId="{58B06842-1BE9-4694-8C4A-270D39DEF8C2}" type="presParOf" srcId="{D4E3A889-57D8-4A27-99C8-FB92EAC7F237}" destId="{89E14F76-E8D3-4C77-9A99-FA6C546FCDF9}" srcOrd="1" destOrd="0" presId="urn:microsoft.com/office/officeart/2005/8/layout/hProcess9"/>
    <dgm:cxn modelId="{32D183BC-72F5-4C3B-87A2-5B985EA32A18}" type="presParOf" srcId="{D4E3A889-57D8-4A27-99C8-FB92EAC7F237}" destId="{ECD401C1-C002-444A-9740-67628E496171}" srcOrd="2" destOrd="0" presId="urn:microsoft.com/office/officeart/2005/8/layout/hProcess9"/>
    <dgm:cxn modelId="{07B35305-2E5D-4771-91EF-FC7C8411DF66}" type="presParOf" srcId="{D4E3A889-57D8-4A27-99C8-FB92EAC7F237}" destId="{DE719341-5E8A-4159-8E6C-A8399A4479C8}" srcOrd="3" destOrd="0" presId="urn:microsoft.com/office/officeart/2005/8/layout/hProcess9"/>
    <dgm:cxn modelId="{5EEB6162-2F82-41DD-BBEE-51C968EE33E4}" type="presParOf" srcId="{D4E3A889-57D8-4A27-99C8-FB92EAC7F237}" destId="{B9B9EC07-84AB-4B53-B74F-B4FF28CE874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F04A50-EFD7-417F-BD3E-E4F95BB5176E}">
      <dsp:nvSpPr>
        <dsp:cNvPr id="0" name=""/>
        <dsp:cNvSpPr/>
      </dsp:nvSpPr>
      <dsp:spPr>
        <a:xfrm>
          <a:off x="631870" y="0"/>
          <a:ext cx="7161195" cy="403244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816A4-00A6-4167-BCC3-92D10741351A}">
      <dsp:nvSpPr>
        <dsp:cNvPr id="0" name=""/>
        <dsp:cNvSpPr/>
      </dsp:nvSpPr>
      <dsp:spPr>
        <a:xfrm>
          <a:off x="285493" y="1209734"/>
          <a:ext cx="2527480" cy="1612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500" kern="1200" dirty="0"/>
            <a:t>SITUACIÓN ACTUAL DESDE LA LEY DE CUPO PROVINCIAL?</a:t>
          </a:r>
        </a:p>
      </dsp:txBody>
      <dsp:txXfrm>
        <a:off x="364232" y="1288473"/>
        <a:ext cx="2370002" cy="1455501"/>
      </dsp:txXfrm>
    </dsp:sp>
    <dsp:sp modelId="{ECD401C1-C002-444A-9740-67628E496171}">
      <dsp:nvSpPr>
        <dsp:cNvPr id="0" name=""/>
        <dsp:cNvSpPr/>
      </dsp:nvSpPr>
      <dsp:spPr>
        <a:xfrm>
          <a:off x="2921518" y="1159280"/>
          <a:ext cx="2527480" cy="1612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500" kern="1200" dirty="0"/>
            <a:t>CUALES SERÍAN LOS REQUISITOS Y CONDICIONES DE VIABILIDAD PARA LA LEY DE PARIDAD?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500" kern="1200" dirty="0"/>
        </a:p>
      </dsp:txBody>
      <dsp:txXfrm>
        <a:off x="3000257" y="1238019"/>
        <a:ext cx="2370002" cy="1455501"/>
      </dsp:txXfrm>
    </dsp:sp>
    <dsp:sp modelId="{B9B9EC07-84AB-4B53-B74F-B4FF28CE874B}">
      <dsp:nvSpPr>
        <dsp:cNvPr id="0" name=""/>
        <dsp:cNvSpPr/>
      </dsp:nvSpPr>
      <dsp:spPr>
        <a:xfrm>
          <a:off x="5611961" y="1209734"/>
          <a:ext cx="2527480" cy="1612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500" kern="1200" dirty="0"/>
            <a:t>ESTRATEGIAS: ?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500" kern="1200" dirty="0"/>
            <a:t>*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500" kern="1200" dirty="0"/>
            <a:t>+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500" kern="1200" dirty="0"/>
            <a:t>*</a:t>
          </a:r>
        </a:p>
      </dsp:txBody>
      <dsp:txXfrm>
        <a:off x="5690700" y="1288473"/>
        <a:ext cx="2370002" cy="1455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7A31BF-4144-497B-9C40-83D80F342B78}" type="datetimeFigureOut">
              <a:rPr lang="es-AR" smtClean="0"/>
              <a:t>25/6/2020</a:t>
            </a:fld>
            <a:endParaRPr lang="es-AR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FAD2CE-792C-4BE9-9928-D0136E115E5C}" type="slidenum">
              <a:rPr lang="es-AR" smtClean="0"/>
              <a:t>‹Nº›</a:t>
            </a:fld>
            <a:endParaRPr lang="es-AR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AR" sz="2700" b="1" dirty="0"/>
              <a:t>WEBINAR.</a:t>
            </a:r>
            <a:br>
              <a:rPr lang="es-AR" dirty="0"/>
            </a:br>
            <a:r>
              <a:rPr lang="es-AR" sz="2800" dirty="0"/>
              <a:t>ENCUENTRO PROVINCIAL DE OJO PARITARIO. LA PAMPA</a:t>
            </a:r>
            <a:endParaRPr lang="es-AR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533136"/>
          </a:xfrm>
        </p:spPr>
        <p:txBody>
          <a:bodyPr>
            <a:normAutofit/>
          </a:bodyPr>
          <a:lstStyle/>
          <a:p>
            <a:pPr algn="ctr"/>
            <a:r>
              <a:rPr lang="es-AR" dirty="0"/>
              <a:t>EXPOSICIÓN: POR UNA LEY “PARA LA IGUALDAD EFECTIVA DE DERECHOS, TRATO Y OPORTUNIDADES ENTRE MUJERES Y VARONES”: </a:t>
            </a:r>
          </a:p>
          <a:p>
            <a:pPr marL="0" indent="0" algn="ctr">
              <a:buNone/>
            </a:pPr>
            <a:endParaRPr lang="es-AR" b="1" i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s-AR" sz="2800" b="1" i="1" dirty="0">
                <a:solidFill>
                  <a:srgbClr val="C00000"/>
                </a:solidFill>
              </a:rPr>
              <a:t>POR  UNA POLÍTICA PÚBLICA  PARA NOSOTRAS</a:t>
            </a:r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dirty="0"/>
              <a:t>DIPUTADA SANDRA FONSECA</a:t>
            </a:r>
          </a:p>
          <a:p>
            <a:pPr marL="0" indent="0" algn="ctr">
              <a:buNone/>
            </a:pPr>
            <a:r>
              <a:rPr lang="es-AR" dirty="0"/>
              <a:t>PARTIDO: COMUNIDAD ORGANIZADA</a:t>
            </a:r>
          </a:p>
          <a:p>
            <a:pPr marL="0" indent="0" algn="ctr">
              <a:buNone/>
            </a:pPr>
            <a:r>
              <a:rPr lang="es-AR" dirty="0"/>
              <a:t>SANTA ROSA LA PAMPA</a:t>
            </a:r>
          </a:p>
        </p:txBody>
      </p:sp>
    </p:spTree>
    <p:extLst>
      <p:ext uri="{BB962C8B-B14F-4D97-AF65-F5344CB8AC3E}">
        <p14:creationId xmlns:p14="http://schemas.microsoft.com/office/powerpoint/2010/main" val="2184676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836712"/>
            <a:ext cx="8136904" cy="56166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AR" sz="3200" b="1" i="1" dirty="0">
                <a:latin typeface="Bell MT" panose="02020503060305020303" pitchFamily="18" charset="0"/>
                <a:cs typeface="Arial" panose="020B0604020202020204" pitchFamily="34" charset="0"/>
              </a:rPr>
              <a:t>¿CÓMO CAMBIAMOS  ESTA SITUACIÓN ACTUAL?</a:t>
            </a:r>
          </a:p>
          <a:p>
            <a:pPr marL="0" indent="0">
              <a:buNone/>
            </a:pPr>
            <a:endParaRPr lang="es-AR" sz="3200" b="1" i="1" dirty="0">
              <a:latin typeface="Bell MT" panose="02020503060305020303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AR" sz="3200" b="1" i="1" dirty="0">
                <a:latin typeface="Bell MT" panose="02020503060305020303" pitchFamily="18" charset="0"/>
                <a:cs typeface="Arial" panose="020B0604020202020204" pitchFamily="34" charset="0"/>
              </a:rPr>
              <a:t>Con una construcción colectiva</a:t>
            </a:r>
          </a:p>
          <a:p>
            <a:pPr marL="0" indent="0" algn="ctr">
              <a:buNone/>
            </a:pPr>
            <a:r>
              <a:rPr lang="es-AR" sz="3200" b="1" i="1" dirty="0">
                <a:latin typeface="Bell MT" panose="02020503060305020303" pitchFamily="18" charset="0"/>
                <a:cs typeface="Arial" panose="020B0604020202020204" pitchFamily="34" charset="0"/>
              </a:rPr>
              <a:t>desde nuestras diferentes identidades partidarias, </a:t>
            </a:r>
          </a:p>
          <a:p>
            <a:pPr marL="0" indent="0" algn="ctr">
              <a:buNone/>
            </a:pPr>
            <a:r>
              <a:rPr lang="es-AR" sz="3200" b="1" i="1" dirty="0">
                <a:latin typeface="Bell MT" panose="02020503060305020303" pitchFamily="18" charset="0"/>
                <a:cs typeface="Arial" panose="020B0604020202020204" pitchFamily="34" charset="0"/>
              </a:rPr>
              <a:t> para avanzar sobre el poder dominante del patriarcado en la política.</a:t>
            </a:r>
          </a:p>
        </p:txBody>
      </p:sp>
    </p:spTree>
    <p:extLst>
      <p:ext uri="{BB962C8B-B14F-4D97-AF65-F5344CB8AC3E}">
        <p14:creationId xmlns:p14="http://schemas.microsoft.com/office/powerpoint/2010/main" val="351267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496944" cy="597666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AR" b="1" dirty="0"/>
              <a:t>TRAYECTORIA LEGISLATIVA EN EL TEMA :</a:t>
            </a:r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dirty="0"/>
              <a:t>-LOS DERECHOS DE NIÑOS, NIÑAS Y ADOLESCENTES.</a:t>
            </a:r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dirty="0"/>
              <a:t>-POBLACIONES EN SITUACIONES DE RIESGO Y VULNERABILIDAD SOCIAL.</a:t>
            </a:r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dirty="0"/>
              <a:t>-PROBLEMÁTICAS SOCIALES COMO LAS ADICCIONES.</a:t>
            </a:r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dirty="0"/>
              <a:t>LA SEGURIDAD CIUDADANA COMO UNA CONTRUCCIÓN SOCIAL.</a:t>
            </a:r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dirty="0"/>
              <a:t>-LA EDUCACIÓN ESPECIAL Y PARA TODOS/AS EN TODOS LOS NIVELES DE LA ENSEÑANZA CON EQUIDAD Y CALIDAD.</a:t>
            </a:r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dirty="0"/>
              <a:t>-</a:t>
            </a:r>
            <a:r>
              <a:rPr lang="es-AR" b="1" dirty="0"/>
              <a:t>LA MUJER  EN LA ESFERA DE LOS DERECHOS</a:t>
            </a:r>
          </a:p>
          <a:p>
            <a:pPr marL="0" indent="0" algn="ctr">
              <a:buNone/>
            </a:pPr>
            <a:r>
              <a:rPr lang="es-AR" b="1" dirty="0"/>
              <a:t> Y  DE LA POLÍTICA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2947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2767"/>
            <a:ext cx="8157592" cy="504056"/>
          </a:xfrm>
        </p:spPr>
        <p:txBody>
          <a:bodyPr>
            <a:normAutofit/>
          </a:bodyPr>
          <a:lstStyle/>
          <a:p>
            <a:r>
              <a:rPr lang="es-AR" sz="2400" b="1" dirty="0"/>
              <a:t>MARCO REFERENCIAL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31127" y="548680"/>
            <a:ext cx="8733362" cy="6140477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s-AR" sz="2100" dirty="0"/>
          </a:p>
          <a:p>
            <a:pPr marL="0" indent="0">
              <a:buNone/>
            </a:pPr>
            <a:r>
              <a:rPr lang="es-AR" sz="3300" b="1" dirty="0">
                <a:latin typeface="+mj-lt"/>
              </a:rPr>
              <a:t>RECUPERANDO LA TRAYECTORÍA POR LA BUSQUEDA DE NUESTROS ESPACIOS:</a:t>
            </a:r>
          </a:p>
          <a:p>
            <a:pPr marL="0" indent="0">
              <a:buNone/>
            </a:pPr>
            <a:endParaRPr lang="es-AR" b="1" dirty="0">
              <a:latin typeface="+mj-lt"/>
            </a:endParaRPr>
          </a:p>
          <a:p>
            <a:pPr marL="0" indent="0" algn="ctr">
              <a:buNone/>
            </a:pPr>
            <a:r>
              <a:rPr lang="es-AR" sz="2500" dirty="0">
                <a:latin typeface="+mj-lt"/>
              </a:rPr>
              <a:t>*ORIGEN: 8/03/1910: NUEVA YORK. DÍA INTERNACIONAL DE LA MUJER:</a:t>
            </a:r>
          </a:p>
          <a:p>
            <a:pPr marL="0" indent="0" algn="ctr">
              <a:buNone/>
            </a:pPr>
            <a:r>
              <a:rPr lang="es-AR" sz="2500" dirty="0">
                <a:latin typeface="+mj-lt"/>
              </a:rPr>
              <a:t>DÍA DE </a:t>
            </a:r>
            <a:r>
              <a:rPr lang="es-AR" sz="2500" b="1" dirty="0">
                <a:latin typeface="+mj-lt"/>
              </a:rPr>
              <a:t>REFLEXIÓN</a:t>
            </a:r>
            <a:r>
              <a:rPr lang="es-AR" sz="2500" dirty="0">
                <a:latin typeface="+mj-lt"/>
              </a:rPr>
              <a:t>, NO DE SALUTACIÓN.</a:t>
            </a:r>
          </a:p>
          <a:p>
            <a:pPr marL="0" indent="0" algn="ctr">
              <a:buNone/>
            </a:pPr>
            <a:endParaRPr lang="es-AR" dirty="0">
              <a:latin typeface="+mj-lt"/>
            </a:endParaRPr>
          </a:p>
          <a:p>
            <a:pPr marL="0" indent="0" algn="ctr">
              <a:buNone/>
            </a:pPr>
            <a:r>
              <a:rPr lang="es-AR" b="1" dirty="0">
                <a:latin typeface="+mj-lt"/>
              </a:rPr>
              <a:t>* CONVENCIÓN sobre los DERECHOS POLÍTICOS DE LAMUJER. 1953</a:t>
            </a:r>
          </a:p>
          <a:p>
            <a:pPr marL="0" indent="0" algn="ctr">
              <a:buNone/>
            </a:pPr>
            <a:endParaRPr lang="es-AR" sz="2300" dirty="0">
              <a:latin typeface="+mj-lt"/>
            </a:endParaRPr>
          </a:p>
          <a:p>
            <a:pPr marL="0" indent="0" algn="ctr">
              <a:buNone/>
            </a:pPr>
            <a:r>
              <a:rPr lang="es-AR" b="1" dirty="0">
                <a:solidFill>
                  <a:srgbClr val="C00000"/>
                </a:solidFill>
              </a:rPr>
              <a:t>*</a:t>
            </a:r>
            <a:r>
              <a:rPr lang="es-AR" sz="2900" b="1" dirty="0">
                <a:solidFill>
                  <a:srgbClr val="C00000"/>
                </a:solidFill>
                <a:latin typeface="+mj-lt"/>
              </a:rPr>
              <a:t>HITO SIGNIFICATIVO: CREACIÓN DE AGENCIA ONU MUJERES EN E SU SESIÓN 2011,  MICHELLET BACHELET,  EXPRESO:</a:t>
            </a:r>
          </a:p>
          <a:p>
            <a:pPr marL="0" indent="0" algn="ctr">
              <a:buNone/>
            </a:pPr>
            <a:r>
              <a:rPr lang="es-AR" sz="2900" b="1" dirty="0">
                <a:solidFill>
                  <a:srgbClr val="C00000"/>
                </a:solidFill>
                <a:latin typeface="+mj-lt"/>
              </a:rPr>
              <a:t> “EL DESCUIDO DEL DERECHO DE LAS MUJERES</a:t>
            </a:r>
          </a:p>
          <a:p>
            <a:pPr marL="0" indent="0" algn="ctr">
              <a:buNone/>
            </a:pPr>
            <a:r>
              <a:rPr lang="es-AR" sz="2900" b="1" dirty="0">
                <a:solidFill>
                  <a:srgbClr val="C00000"/>
                </a:solidFill>
                <a:latin typeface="+mj-lt"/>
              </a:rPr>
              <a:t> QUIERE DECIR QUE EL POTENCIAL SOCIAL Y ECONÓMICO </a:t>
            </a:r>
          </a:p>
          <a:p>
            <a:pPr marL="0" indent="0" algn="ctr">
              <a:buNone/>
            </a:pPr>
            <a:r>
              <a:rPr lang="es-AR" sz="2900" b="1" dirty="0">
                <a:solidFill>
                  <a:srgbClr val="C00000"/>
                </a:solidFill>
                <a:latin typeface="+mj-lt"/>
              </a:rPr>
              <a:t>DE LA MITAD DE LA POBLACIÓN NO SE UTILIZA DEBIDAMENTE. </a:t>
            </a:r>
          </a:p>
          <a:p>
            <a:pPr marL="0" indent="0" algn="ctr">
              <a:buNone/>
            </a:pPr>
            <a:r>
              <a:rPr lang="es-AR" sz="2900" b="1" dirty="0">
                <a:solidFill>
                  <a:srgbClr val="C00000"/>
                </a:solidFill>
                <a:latin typeface="+mj-lt"/>
              </a:rPr>
              <a:t>SI QUEREMOS EXPLOTAR ESE POTENCIAL,</a:t>
            </a:r>
          </a:p>
          <a:p>
            <a:pPr marL="0" indent="0" algn="ctr">
              <a:buNone/>
            </a:pPr>
            <a:endParaRPr lang="es-AR" sz="2900" b="1" dirty="0">
              <a:solidFill>
                <a:srgbClr val="C000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s-AR" sz="2900" b="1" dirty="0">
                <a:solidFill>
                  <a:srgbClr val="C00000"/>
                </a:solidFill>
                <a:latin typeface="+mj-lt"/>
              </a:rPr>
              <a:t>TENEMOS QUE CREAR ESPACIOS PARA QUE LAS MUJERES EN LA ESFERA POLÍTICA, EN LA CIENCIA Y LA TECNOLOGÍA, COMO NEGOCIADORAS COMERCIALES Y DE LA PAZ, </a:t>
            </a:r>
          </a:p>
          <a:p>
            <a:pPr marL="0" indent="0" algn="ctr">
              <a:buNone/>
            </a:pPr>
            <a:r>
              <a:rPr lang="es-AR" sz="2900" b="1" dirty="0">
                <a:solidFill>
                  <a:srgbClr val="C00000"/>
                </a:solidFill>
                <a:latin typeface="+mj-lt"/>
              </a:rPr>
              <a:t>COMO DIRECTORAS DE CORPORACION”.</a:t>
            </a:r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endParaRPr lang="es-AR" dirty="0">
              <a:latin typeface="+mj-lt"/>
            </a:endParaRPr>
          </a:p>
          <a:p>
            <a:pPr marL="0" indent="0" algn="ctr">
              <a:buNone/>
            </a:pPr>
            <a:r>
              <a:rPr lang="es-AR" dirty="0">
                <a:latin typeface="+mj-lt"/>
              </a:rPr>
              <a:t>*</a:t>
            </a:r>
            <a:r>
              <a:rPr lang="es-AR" b="1" dirty="0">
                <a:latin typeface="+mj-lt"/>
              </a:rPr>
              <a:t>DECLARACIÓN Y PLATAFORMA DE ACCIÓN DE BEIJIN</a:t>
            </a:r>
            <a:r>
              <a:rPr lang="es-AR" dirty="0">
                <a:latin typeface="+mj-lt"/>
              </a:rPr>
              <a:t>:</a:t>
            </a:r>
          </a:p>
          <a:p>
            <a:pPr marL="0" indent="0" algn="ctr">
              <a:buNone/>
            </a:pPr>
            <a:r>
              <a:rPr lang="es-AR" dirty="0">
                <a:latin typeface="+mj-lt"/>
              </a:rPr>
              <a:t>REFERENTE EN LA LUCHA POR LA </a:t>
            </a:r>
            <a:r>
              <a:rPr lang="es-AR" b="1" dirty="0">
                <a:latin typeface="+mj-lt"/>
              </a:rPr>
              <a:t>IGUALDAD:DOCUMENTO CON 12 OBTÁCULOS  </a:t>
            </a:r>
            <a:r>
              <a:rPr lang="es-AR" dirty="0">
                <a:latin typeface="+mj-lt"/>
              </a:rPr>
              <a:t>QUE IMPIDEN LA IGUALDAD ENTRE HOMBRES Y MUJERES: </a:t>
            </a:r>
          </a:p>
          <a:p>
            <a:pPr marL="0" indent="0" algn="ctr">
              <a:buNone/>
            </a:pPr>
            <a:r>
              <a:rPr lang="es-AR" dirty="0">
                <a:latin typeface="+mj-lt"/>
              </a:rPr>
              <a:t>LA POBREZA; LA EDUCACIÓN Y CAPACITACIÓN; LA SALUD; LA VIOLENCIA CONTRA LA MUJER</a:t>
            </a:r>
          </a:p>
          <a:p>
            <a:pPr marL="0" indent="0" algn="ctr">
              <a:buNone/>
            </a:pPr>
            <a:r>
              <a:rPr lang="es-AR" dirty="0">
                <a:latin typeface="+mj-lt"/>
              </a:rPr>
              <a:t> LOS CONFLICTOS ARMADOS; LA ECONOMÍA, EL EJERCICIODEL PODER Y LA ADPOCIÓN DE DECISIONES; LOS MECANISMOS INSTITUCIONALES PARA EL ADELANTO DE LAMUJER, LOS DERECHOS HUMANOS, LOS MEDIO DE DIFUSIÓN; EL MEDIO AMBIENTE; Y LAS NIÑAS</a:t>
            </a:r>
          </a:p>
          <a:p>
            <a:pPr marL="0" indent="0" algn="ctr">
              <a:buNone/>
            </a:pPr>
            <a:endParaRPr lang="es-AR" dirty="0">
              <a:latin typeface="+mj-lt"/>
            </a:endParaRPr>
          </a:p>
          <a:p>
            <a:pPr marL="0" indent="0" algn="ctr">
              <a:buNone/>
            </a:pPr>
            <a:endParaRPr lang="es-A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391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19256" cy="1512167"/>
          </a:xfrm>
        </p:spPr>
        <p:txBody>
          <a:bodyPr>
            <a:noAutofit/>
          </a:bodyPr>
          <a:lstStyle/>
          <a:p>
            <a:pPr algn="ctr"/>
            <a:r>
              <a:rPr lang="es-AR" sz="2400" b="1" i="1" dirty="0"/>
              <a:t>POR UNA LEY </a:t>
            </a:r>
            <a:br>
              <a:rPr lang="es-AR" sz="2400" b="1" i="1" dirty="0"/>
            </a:br>
            <a:r>
              <a:rPr lang="es-AR" sz="2400" b="1" i="1" dirty="0"/>
              <a:t>“PARA LA IGUALDAD EFECTIVA DE DERECHOS, TRATO Y OPORTUNIDADES ENTRE MUJERES Y VARONES”.  </a:t>
            </a:r>
            <a:br>
              <a:rPr lang="es-AR" sz="2400" b="1" i="1" dirty="0"/>
            </a:br>
            <a:br>
              <a:rPr lang="es-AR" sz="2400" b="1" i="1" dirty="0"/>
            </a:br>
            <a:r>
              <a:rPr lang="es-AR" sz="2400" b="1" i="1" dirty="0"/>
              <a:t> PRINCIPALES CONTENIDOS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216621"/>
            <a:ext cx="8424936" cy="4020691"/>
          </a:xfrm>
        </p:spPr>
        <p:txBody>
          <a:bodyPr>
            <a:normAutofit/>
          </a:bodyPr>
          <a:lstStyle/>
          <a:p>
            <a:r>
              <a:rPr lang="es-AR" sz="2000" dirty="0"/>
              <a:t>TITULO I: OBJETO, DEFINICIONES Y ACCIONES POSITIVAS</a:t>
            </a:r>
          </a:p>
          <a:p>
            <a:pPr marL="0" indent="0">
              <a:buNone/>
            </a:pPr>
            <a:endParaRPr lang="es-AR" sz="2000" dirty="0"/>
          </a:p>
          <a:p>
            <a:pPr marL="0" indent="0">
              <a:buNone/>
            </a:pPr>
            <a:endParaRPr lang="es-AR" sz="2000" dirty="0"/>
          </a:p>
          <a:p>
            <a:pPr marL="0" indent="0">
              <a:buNone/>
            </a:pPr>
            <a:r>
              <a:rPr lang="es-AR" sz="2000" dirty="0"/>
              <a:t>Art 1: </a:t>
            </a:r>
            <a:r>
              <a:rPr lang="es-AR" sz="2000" b="1" dirty="0"/>
              <a:t>OBJETO</a:t>
            </a:r>
            <a:r>
              <a:rPr lang="es-AR" sz="2000" dirty="0"/>
              <a:t>:</a:t>
            </a:r>
          </a:p>
          <a:p>
            <a:pPr marL="0" indent="0" algn="ctr">
              <a:buNone/>
            </a:pPr>
            <a:r>
              <a:rPr lang="es-AR" sz="2000" dirty="0">
                <a:solidFill>
                  <a:srgbClr val="C00000"/>
                </a:solidFill>
              </a:rPr>
              <a:t>Hacer </a:t>
            </a:r>
            <a:r>
              <a:rPr lang="es-AR" sz="2000" b="1" dirty="0">
                <a:solidFill>
                  <a:srgbClr val="C00000"/>
                </a:solidFill>
              </a:rPr>
              <a:t>efectiva </a:t>
            </a:r>
            <a:r>
              <a:rPr lang="es-AR" sz="2000" dirty="0">
                <a:solidFill>
                  <a:srgbClr val="C00000"/>
                </a:solidFill>
              </a:rPr>
              <a:t>la igualdad de derechos, trato y oportunidades                         entre mujeres y varones;</a:t>
            </a:r>
          </a:p>
          <a:p>
            <a:pPr marL="0" indent="0" algn="ctr">
              <a:buNone/>
            </a:pPr>
            <a:r>
              <a:rPr lang="es-AR" sz="2000" dirty="0"/>
              <a:t> </a:t>
            </a:r>
            <a:r>
              <a:rPr lang="es-AR" sz="2000" dirty="0">
                <a:solidFill>
                  <a:srgbClr val="C00000"/>
                </a:solidFill>
              </a:rPr>
              <a:t>la eliminación de la discriminación de la mujer;</a:t>
            </a:r>
          </a:p>
          <a:p>
            <a:pPr marL="0" indent="0" algn="ctr">
              <a:buNone/>
            </a:pPr>
            <a:r>
              <a:rPr lang="es-AR" sz="2000" dirty="0">
                <a:solidFill>
                  <a:srgbClr val="C00000"/>
                </a:solidFill>
              </a:rPr>
              <a:t>en cualquier circunstancia o situación; </a:t>
            </a:r>
          </a:p>
          <a:p>
            <a:pPr marL="0" indent="0" algn="ctr">
              <a:buNone/>
            </a:pPr>
            <a:r>
              <a:rPr lang="es-AR" sz="2000" dirty="0">
                <a:solidFill>
                  <a:srgbClr val="C00000"/>
                </a:solidFill>
              </a:rPr>
              <a:t>en las </a:t>
            </a:r>
            <a:r>
              <a:rPr lang="es-AR" sz="2000" b="1" dirty="0">
                <a:solidFill>
                  <a:srgbClr val="C00000"/>
                </a:solidFill>
              </a:rPr>
              <a:t>esferas políticas</a:t>
            </a:r>
            <a:r>
              <a:rPr lang="es-AR" sz="2000" dirty="0"/>
              <a:t>, civil laboral, económica, social y cultural.</a:t>
            </a:r>
          </a:p>
        </p:txBody>
      </p:sp>
    </p:spTree>
    <p:extLst>
      <p:ext uri="{BB962C8B-B14F-4D97-AF65-F5344CB8AC3E}">
        <p14:creationId xmlns:p14="http://schemas.microsoft.com/office/powerpoint/2010/main" val="2550336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548680"/>
            <a:ext cx="8496944" cy="5832648"/>
          </a:xfrm>
        </p:spPr>
        <p:txBody>
          <a:bodyPr>
            <a:normAutofit/>
          </a:bodyPr>
          <a:lstStyle/>
          <a:p>
            <a:r>
              <a:rPr lang="es-AR" sz="2000" dirty="0"/>
              <a:t>Art. 2: </a:t>
            </a:r>
            <a:r>
              <a:rPr lang="es-AR" sz="2000" b="1" dirty="0"/>
              <a:t> DEFINICIONES</a:t>
            </a:r>
          </a:p>
          <a:p>
            <a:pPr marL="0" indent="0">
              <a:buNone/>
            </a:pPr>
            <a:endParaRPr lang="es-AR" sz="2000" b="1" dirty="0"/>
          </a:p>
          <a:p>
            <a:pPr>
              <a:buFontTx/>
              <a:buChar char="-"/>
            </a:pPr>
            <a:r>
              <a:rPr lang="es-AR" sz="2000" b="1" dirty="0">
                <a:solidFill>
                  <a:srgbClr val="C00000"/>
                </a:solidFill>
              </a:rPr>
              <a:t>Principio de Participación equivalente</a:t>
            </a:r>
            <a:r>
              <a:rPr lang="es-AR" sz="2000" dirty="0">
                <a:solidFill>
                  <a:srgbClr val="C00000"/>
                </a:solidFill>
              </a:rPr>
              <a:t> </a:t>
            </a:r>
            <a:r>
              <a:rPr lang="es-AR" sz="2000" dirty="0"/>
              <a:t>de mujeres y varones en espacios de poder político y en otras instancias de decisión pública…. </a:t>
            </a:r>
            <a:r>
              <a:rPr lang="es-AR" sz="2000" b="1" dirty="0">
                <a:solidFill>
                  <a:srgbClr val="C00000"/>
                </a:solidFill>
              </a:rPr>
              <a:t>Para el mejoramiento del desarrollo político</a:t>
            </a:r>
            <a:r>
              <a:rPr lang="es-AR" sz="2000" b="1" dirty="0"/>
              <a:t>, civil, laboral, económico social y cultural  de la provincia de La  Pampa.</a:t>
            </a:r>
          </a:p>
          <a:p>
            <a:pPr>
              <a:buFontTx/>
              <a:buChar char="-"/>
            </a:pPr>
            <a:endParaRPr lang="es-AR" sz="2000" b="1" dirty="0"/>
          </a:p>
          <a:p>
            <a:pPr>
              <a:buFontTx/>
              <a:buChar char="-"/>
            </a:pPr>
            <a:r>
              <a:rPr lang="es-AR" sz="2000" b="1" dirty="0">
                <a:solidFill>
                  <a:srgbClr val="C00000"/>
                </a:solidFill>
              </a:rPr>
              <a:t>Principio de igualdad de trato entre mujeres y hombres</a:t>
            </a:r>
            <a:r>
              <a:rPr lang="es-AR" sz="2000" b="1" dirty="0"/>
              <a:t>: </a:t>
            </a:r>
            <a:r>
              <a:rPr lang="es-AR" sz="2000" dirty="0"/>
              <a:t>ausencia de toda discriminación directa o indirecta por razón de sexo.</a:t>
            </a:r>
          </a:p>
          <a:p>
            <a:pPr>
              <a:buFontTx/>
              <a:buChar char="-"/>
            </a:pPr>
            <a:endParaRPr lang="es-AR" sz="2000" dirty="0"/>
          </a:p>
          <a:p>
            <a:pPr>
              <a:buFontTx/>
              <a:buChar char="-"/>
            </a:pPr>
            <a:r>
              <a:rPr lang="es-AR" sz="2000" b="1" dirty="0">
                <a:solidFill>
                  <a:srgbClr val="C00000"/>
                </a:solidFill>
              </a:rPr>
              <a:t>Violencia indirecta: </a:t>
            </a:r>
            <a:r>
              <a:rPr lang="es-AR" sz="2000" dirty="0">
                <a:solidFill>
                  <a:srgbClr val="C00000"/>
                </a:solidFill>
              </a:rPr>
              <a:t> </a:t>
            </a:r>
            <a:r>
              <a:rPr lang="es-AR" sz="2000" dirty="0"/>
              <a:t>a toda conducta, </a:t>
            </a:r>
            <a:r>
              <a:rPr lang="es-AR" sz="2000" dirty="0">
                <a:solidFill>
                  <a:srgbClr val="C00000"/>
                </a:solidFill>
              </a:rPr>
              <a:t>acción u omisión</a:t>
            </a:r>
            <a:r>
              <a:rPr lang="es-AR" sz="2000" dirty="0"/>
              <a:t>, disposición, criterio o práctica discriminatoria.</a:t>
            </a:r>
          </a:p>
          <a:p>
            <a:pPr>
              <a:buFontTx/>
              <a:buChar char="-"/>
            </a:pPr>
            <a:endParaRPr lang="es-AR" sz="2000" dirty="0"/>
          </a:p>
          <a:p>
            <a:pPr>
              <a:buFontTx/>
              <a:buChar char="-"/>
            </a:pPr>
            <a:r>
              <a:rPr lang="es-AR" sz="2000" b="1" dirty="0"/>
              <a:t>-Discriminación directa o indirecta: </a:t>
            </a:r>
            <a:r>
              <a:rPr lang="es-AR" sz="2000" dirty="0"/>
              <a:t> directa por razón de sexo: situación en que se encuentra una persona o fuera tratada en atención a su sexo.  Indirecta: cuando por razón de su sexo, la situación, criterio o práctica aparente, pone a una persona en desventaja.</a:t>
            </a:r>
            <a:endParaRPr lang="es-AR" sz="2000" b="1" dirty="0"/>
          </a:p>
        </p:txBody>
      </p:sp>
    </p:spTree>
    <p:extLst>
      <p:ext uri="{BB962C8B-B14F-4D97-AF65-F5344CB8AC3E}">
        <p14:creationId xmlns:p14="http://schemas.microsoft.com/office/powerpoint/2010/main" val="281320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es-AR" sz="2000" b="1" i="1" dirty="0">
                <a:solidFill>
                  <a:srgbClr val="C00000"/>
                </a:solidFill>
              </a:rPr>
              <a:t> </a:t>
            </a:r>
            <a:r>
              <a:rPr lang="es-AR" sz="2200" b="1" i="1" dirty="0">
                <a:solidFill>
                  <a:srgbClr val="C00000"/>
                </a:solidFill>
              </a:rPr>
              <a:t>Art.3: ACCIONES POSITIVAS:  Con el fin de hacer efectivo el derecho constitucional  de la igualdad, las Administraciones públicas provinciales, Municipios  y entes Autárquicos  adoptarán medidas específicas en favor  de las mujeres para corregir situaciones evidentes de desigualdad de hecho de los varones…..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48880"/>
            <a:ext cx="8352928" cy="4248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AR" sz="2000" b="1" dirty="0"/>
          </a:p>
          <a:p>
            <a:pPr marL="0" indent="0" algn="ctr">
              <a:buNone/>
            </a:pPr>
            <a:r>
              <a:rPr lang="es-AR" sz="2000" b="1" dirty="0"/>
              <a:t>TITULO II. IGUALDAD EFECTIVA DE PARTICIPACIÓN EN ESPACIOS DE PODER Y DECISIÓN.</a:t>
            </a:r>
          </a:p>
          <a:p>
            <a:pPr marL="0" indent="0" algn="ctr">
              <a:buNone/>
            </a:pPr>
            <a:r>
              <a:rPr lang="es-AR" sz="2000" b="1" dirty="0"/>
              <a:t>                   CAP.I :  CARGOS PÚBLICOS ELECTIVOS</a:t>
            </a:r>
          </a:p>
          <a:p>
            <a:pPr marL="0" indent="0" algn="ctr">
              <a:buNone/>
            </a:pPr>
            <a:endParaRPr lang="es-AR" sz="2000" b="1" dirty="0"/>
          </a:p>
          <a:p>
            <a:pPr marL="0" indent="0">
              <a:buNone/>
            </a:pPr>
            <a:r>
              <a:rPr lang="es-AR" sz="2000" b="1" dirty="0"/>
              <a:t>Art. 4 -5- 6 : </a:t>
            </a:r>
            <a:r>
              <a:rPr lang="es-AR" sz="2000" dirty="0"/>
              <a:t>Referidos al </a:t>
            </a:r>
            <a:r>
              <a:rPr lang="es-AR" sz="2000" b="1" i="1" dirty="0">
                <a:solidFill>
                  <a:srgbClr val="C00000"/>
                </a:solidFill>
              </a:rPr>
              <a:t>principio</a:t>
            </a:r>
            <a:r>
              <a:rPr lang="es-AR" sz="2000" dirty="0">
                <a:solidFill>
                  <a:srgbClr val="C00000"/>
                </a:solidFill>
              </a:rPr>
              <a:t> </a:t>
            </a:r>
            <a:r>
              <a:rPr lang="es-AR" sz="2000" b="1" i="1" dirty="0">
                <a:solidFill>
                  <a:srgbClr val="C00000"/>
                </a:solidFill>
              </a:rPr>
              <a:t>de Participación Equivalente de géneros para la elección de candidatas/os, observándose obligatoriamente en las listas de candidaturas electivas para desempeñar cargos representativos en órganos colegiados, ejecutivos, deliberativos, control selección, profesionales o disciplinarios  previstos en la Constitución de la Provincia de La Pampa o en sus respectivas leyes de creación o estatuto.</a:t>
            </a:r>
            <a:endParaRPr lang="es-AR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AR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AR" sz="2000" dirty="0"/>
          </a:p>
          <a:p>
            <a:pPr marL="0" indent="0">
              <a:buNone/>
            </a:pPr>
            <a:endParaRPr lang="es-AR" sz="2000" b="1" dirty="0"/>
          </a:p>
        </p:txBody>
      </p:sp>
    </p:spTree>
    <p:extLst>
      <p:ext uri="{BB962C8B-B14F-4D97-AF65-F5344CB8AC3E}">
        <p14:creationId xmlns:p14="http://schemas.microsoft.com/office/powerpoint/2010/main" val="2086965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12068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s-AR" b="1" dirty="0"/>
              <a:t>                    </a:t>
            </a:r>
          </a:p>
          <a:p>
            <a:pPr marL="0" indent="0" algn="ctr">
              <a:buNone/>
            </a:pPr>
            <a:r>
              <a:rPr lang="es-AR" b="1" dirty="0"/>
              <a:t>CAPÍTULO II : CARGOS PÚBLICOS  DESIGNADOS</a:t>
            </a:r>
          </a:p>
          <a:p>
            <a:pPr marL="0" indent="0" algn="ctr">
              <a:buNone/>
            </a:pPr>
            <a:endParaRPr lang="es-AR" sz="2000" b="1" dirty="0"/>
          </a:p>
          <a:p>
            <a:pPr marL="0" indent="0">
              <a:buNone/>
            </a:pPr>
            <a:r>
              <a:rPr lang="es-AR" b="1" dirty="0"/>
              <a:t>Art. 7</a:t>
            </a:r>
            <a:r>
              <a:rPr lang="es-AR" b="1" i="1" dirty="0"/>
              <a:t>:  </a:t>
            </a:r>
            <a:r>
              <a:rPr lang="es-AR" b="1" i="1" dirty="0">
                <a:solidFill>
                  <a:srgbClr val="C00000"/>
                </a:solidFill>
              </a:rPr>
              <a:t>El Poder Ejecutivo Provincial atenderá el principio de participación equivalente de género en nombramiento y designaciones de las personas titulares de los órganos directivos de la Administración General del Estado (situación  actual provincia L.P.).</a:t>
            </a:r>
          </a:p>
          <a:p>
            <a:pPr marL="0" indent="0">
              <a:buNone/>
            </a:pPr>
            <a:r>
              <a:rPr lang="es-AR" b="1" dirty="0">
                <a:solidFill>
                  <a:srgbClr val="C00000"/>
                </a:solidFill>
              </a:rPr>
              <a:t>Art. 8: El principio equivalente en el Tribunal de Justicia de La Pampa.</a:t>
            </a:r>
          </a:p>
          <a:p>
            <a:pPr marL="0" indent="0">
              <a:buNone/>
            </a:pPr>
            <a:endParaRPr lang="es-AR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AR" sz="21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AR" sz="2000" b="1" dirty="0"/>
          </a:p>
          <a:p>
            <a:pPr marL="0" indent="0" algn="ctr">
              <a:buNone/>
            </a:pPr>
            <a:r>
              <a:rPr lang="es-AR" sz="2900" b="1" dirty="0"/>
              <a:t>CAPÍTULO III</a:t>
            </a:r>
            <a:r>
              <a:rPr lang="es-AR" sz="2900" b="1" dirty="0">
                <a:solidFill>
                  <a:srgbClr val="C00000"/>
                </a:solidFill>
              </a:rPr>
              <a:t>: INDICE PÚBLICO DE EQUIDAD DE GÉNERO</a:t>
            </a:r>
          </a:p>
          <a:p>
            <a:pPr marL="0" indent="0" algn="ctr">
              <a:buNone/>
            </a:pPr>
            <a:endParaRPr lang="es-AR" sz="29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s-AR" sz="2900" b="1" dirty="0">
                <a:solidFill>
                  <a:srgbClr val="C00000"/>
                </a:solidFill>
              </a:rPr>
              <a:t>Art. 9 – 10-11 -12</a:t>
            </a:r>
            <a:r>
              <a:rPr lang="es-AR" sz="2900" b="1" i="1" dirty="0">
                <a:solidFill>
                  <a:srgbClr val="C00000"/>
                </a:solidFill>
              </a:rPr>
              <a:t>: Cresé en el ámbito de la Dirección de Estadísticas y Censos </a:t>
            </a:r>
            <a:r>
              <a:rPr lang="es-AR" sz="2900" b="1" i="1" dirty="0"/>
              <a:t>de la Provincia de La Pampa (u organismo que la reemplace) el Índice provincial de equidad de Género. </a:t>
            </a:r>
          </a:p>
          <a:p>
            <a:pPr marL="0" indent="0" algn="ctr">
              <a:buNone/>
            </a:pPr>
            <a:endParaRPr lang="es-AR" sz="2900" b="1" i="1" dirty="0"/>
          </a:p>
          <a:p>
            <a:pPr marL="0" indent="0" algn="ctr">
              <a:buNone/>
            </a:pPr>
            <a:r>
              <a:rPr lang="es-AR" sz="2900" dirty="0"/>
              <a:t>Elaborando </a:t>
            </a:r>
            <a:r>
              <a:rPr lang="es-AR" sz="2900" b="1" i="1" dirty="0"/>
              <a:t>un índice anual de Equidad de Género en relación con el principio de participación equivalente de género, especialmente en los ámbitos de poder y decisión ( art. 5°, 6°,  7° y 8° ).</a:t>
            </a:r>
          </a:p>
          <a:p>
            <a:pPr marL="0" indent="0" algn="ctr">
              <a:buNone/>
            </a:pPr>
            <a:endParaRPr lang="es-AR" sz="2900" b="1" i="1" dirty="0"/>
          </a:p>
          <a:p>
            <a:pPr marL="0" indent="0" algn="ctr">
              <a:buNone/>
            </a:pPr>
            <a:r>
              <a:rPr lang="es-AR" sz="2900" b="1" i="1" dirty="0"/>
              <a:t>Invitar a participar del diseño del Índice de provincial de Equidad de género a los Municipios ,Agrupaciones de Mujeres, Organizaciones de la Sociedad Civil, ámbitos académicos públicos y privados</a:t>
            </a:r>
            <a:r>
              <a:rPr lang="es-AR" sz="2900" dirty="0"/>
              <a:t>.</a:t>
            </a:r>
          </a:p>
          <a:p>
            <a:pPr marL="0" indent="0" algn="ctr">
              <a:buNone/>
            </a:pPr>
            <a:endParaRPr lang="es-AR" sz="2900" dirty="0"/>
          </a:p>
          <a:p>
            <a:pPr marL="0" indent="0" algn="ctr">
              <a:buNone/>
            </a:pPr>
            <a:endParaRPr lang="es-AR" sz="2900" dirty="0"/>
          </a:p>
          <a:p>
            <a:pPr marL="0" indent="0" algn="ctr">
              <a:buNone/>
            </a:pPr>
            <a:endParaRPr lang="es-AR" sz="2900" b="1" dirty="0"/>
          </a:p>
        </p:txBody>
      </p:sp>
    </p:spTree>
    <p:extLst>
      <p:ext uri="{BB962C8B-B14F-4D97-AF65-F5344CB8AC3E}">
        <p14:creationId xmlns:p14="http://schemas.microsoft.com/office/powerpoint/2010/main" val="3796334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48464" cy="720080"/>
          </a:xfrm>
        </p:spPr>
        <p:txBody>
          <a:bodyPr>
            <a:normAutofit fontScale="90000"/>
          </a:bodyPr>
          <a:lstStyle/>
          <a:p>
            <a:r>
              <a:rPr lang="es-AR" sz="3200" b="1" dirty="0"/>
              <a:t>A MODO DE CIERRE PARA ABRIR DEBATES ACTUALES: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544616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s-AR" sz="2400" dirty="0"/>
              <a:t>Recuperación del lema del día Internacional de la Mujer 2020: “Soy de la generación de  Igualdad: Por los derechos humanos de las mujeres”.</a:t>
            </a:r>
          </a:p>
          <a:p>
            <a:pPr marL="0" indent="0">
              <a:buNone/>
            </a:pPr>
            <a:endParaRPr lang="es-A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s-AR" sz="2400" dirty="0"/>
              <a:t>Recuperación de los derechos de la mujer en el marco de los Derechos HUMANOS: entre ellos:</a:t>
            </a:r>
          </a:p>
          <a:p>
            <a:pPr marL="0" indent="0">
              <a:buNone/>
            </a:pPr>
            <a:r>
              <a:rPr lang="es-AR" sz="2400" dirty="0"/>
              <a:t> </a:t>
            </a:r>
            <a:r>
              <a:rPr lang="es-AR" sz="2400" b="1" i="1" dirty="0"/>
              <a:t>- Derecho a la no discriminación</a:t>
            </a:r>
            <a:r>
              <a:rPr lang="es-AR" sz="2400" dirty="0"/>
              <a:t>.</a:t>
            </a:r>
          </a:p>
          <a:p>
            <a:pPr marL="0" indent="0">
              <a:buNone/>
            </a:pPr>
            <a:r>
              <a:rPr lang="es-AR" sz="2400" dirty="0"/>
              <a:t> - Derecho a la no violencia en todas sus formas.</a:t>
            </a:r>
          </a:p>
          <a:p>
            <a:pPr>
              <a:buFontTx/>
              <a:buChar char="-"/>
            </a:pPr>
            <a:r>
              <a:rPr lang="es-AR" sz="2400" b="1" i="1" dirty="0"/>
              <a:t>Derecho a la Participación cívico- política.</a:t>
            </a:r>
          </a:p>
          <a:p>
            <a:pPr>
              <a:buFont typeface="Wingdings" panose="05000000000000000000" pitchFamily="2" charset="2"/>
              <a:buChar char="v"/>
            </a:pPr>
            <a:endParaRPr lang="es-AR" sz="2400" b="1" i="1" dirty="0"/>
          </a:p>
          <a:p>
            <a:pPr>
              <a:buFont typeface="Wingdings" panose="05000000000000000000" pitchFamily="2" charset="2"/>
              <a:buChar char="v"/>
            </a:pPr>
            <a:r>
              <a:rPr lang="es-AR" sz="2400" b="1" i="1" dirty="0"/>
              <a:t>“EL PODER EN SU EXPRESIÓN DOMINANTE POLÍTICA DE ORDEN PÚBLICO, HA SIDO Y CONTINUA SIENDO UNA CUESTIÓN DE VARONES” </a:t>
            </a:r>
            <a:r>
              <a:rPr lang="es-AR" sz="2400" b="1" i="1" dirty="0">
                <a:latin typeface="+mj-lt"/>
              </a:rPr>
              <a:t>DORA BARRANCOS</a:t>
            </a:r>
          </a:p>
        </p:txBody>
      </p:sp>
    </p:spTree>
    <p:extLst>
      <p:ext uri="{BB962C8B-B14F-4D97-AF65-F5344CB8AC3E}">
        <p14:creationId xmlns:p14="http://schemas.microsoft.com/office/powerpoint/2010/main" val="3556747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4987" y="260648"/>
            <a:ext cx="8289126" cy="1008112"/>
          </a:xfrm>
        </p:spPr>
        <p:txBody>
          <a:bodyPr>
            <a:normAutofit/>
          </a:bodyPr>
          <a:lstStyle/>
          <a:p>
            <a:pPr algn="ctr"/>
            <a:r>
              <a:rPr lang="es-AR" sz="2700" b="1" dirty="0"/>
              <a:t>COMO EVALUARÍAMOS  LAS POLITICAS PÚBLICAS  DESDE UNA MIRADA DE  EQUIDAD DE GÉNERO </a:t>
            </a:r>
            <a:r>
              <a:rPr lang="es-AR" sz="3200" b="1" dirty="0"/>
              <a:t>?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194598794"/>
              </p:ext>
            </p:extLst>
          </p:nvPr>
        </p:nvGraphicFramePr>
        <p:xfrm>
          <a:off x="395536" y="2492896"/>
          <a:ext cx="8424936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Rectángulo"/>
          <p:cNvSpPr/>
          <p:nvPr/>
        </p:nvSpPr>
        <p:spPr>
          <a:xfrm>
            <a:off x="542644" y="1484784"/>
            <a:ext cx="81338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NECESITAMOS UNA AUTOEVALUACIÓN  DE NUESTRAS PRÁCTICAS</a:t>
            </a:r>
          </a:p>
          <a:p>
            <a:pPr algn="ctr"/>
            <a:r>
              <a:rPr lang="es-ES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QUE MUESTRE LA VALORACIÓN  DE NUESTRO ROL  COMO LEGISLADORAS Y </a:t>
            </a:r>
          </a:p>
          <a:p>
            <a:pPr algn="ctr"/>
            <a:r>
              <a:rPr lang="es-ES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PARA MEJORAR EN NUESTRAS INTERVENCIONES DE LAS POLÍTICAS  PÚBLICAS </a:t>
            </a:r>
          </a:p>
        </p:txBody>
      </p:sp>
    </p:spTree>
    <p:extLst>
      <p:ext uri="{BB962C8B-B14F-4D97-AF65-F5344CB8AC3E}">
        <p14:creationId xmlns:p14="http://schemas.microsoft.com/office/powerpoint/2010/main" val="684531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3CDD62BFC2A61488262A754BE9D80D3" ma:contentTypeVersion="12" ma:contentTypeDescription="Crear nuevo documento." ma:contentTypeScope="" ma:versionID="ddb67b87bed4a00c15004f635169dfca">
  <xsd:schema xmlns:xsd="http://www.w3.org/2001/XMLSchema" xmlns:xs="http://www.w3.org/2001/XMLSchema" xmlns:p="http://schemas.microsoft.com/office/2006/metadata/properties" xmlns:ns2="e2d78889-18e7-47d1-9621-e7ef48e6b4cb" xmlns:ns3="be4edfc3-2ba1-470c-be79-dc9296e65ef3" targetNamespace="http://schemas.microsoft.com/office/2006/metadata/properties" ma:root="true" ma:fieldsID="1f1dac70e68dfa4f5a1e8135c0d4bd0c" ns2:_="" ns3:_="">
    <xsd:import namespace="e2d78889-18e7-47d1-9621-e7ef48e6b4cb"/>
    <xsd:import namespace="be4edfc3-2ba1-470c-be79-dc9296e65e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d78889-18e7-47d1-9621-e7ef48e6b4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edfc3-2ba1-470c-be79-dc9296e65ef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216A31-D233-4540-90C3-49061E269AC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1411C94-9DCB-43BF-A02C-65C44BAACD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615A7A-0BBA-421B-8296-0C3B3A992D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d78889-18e7-47d1-9621-e7ef48e6b4cb"/>
    <ds:schemaRef ds:uri="be4edfc3-2ba1-470c-be79-dc9296e65e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714</TotalTime>
  <Words>1101</Words>
  <Application>Microsoft Office PowerPoint</Application>
  <PresentationFormat>Presentación en pantalla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Bell MT</vt:lpstr>
      <vt:lpstr>Calibri</vt:lpstr>
      <vt:lpstr>Constantia</vt:lpstr>
      <vt:lpstr>Wingdings</vt:lpstr>
      <vt:lpstr>Wingdings 2</vt:lpstr>
      <vt:lpstr>Flujo</vt:lpstr>
      <vt:lpstr>WEBINAR. ENCUENTRO PROVINCIAL DE OJO PARITARIO. LA PAMPA</vt:lpstr>
      <vt:lpstr>Presentación de PowerPoint</vt:lpstr>
      <vt:lpstr>MARCO REFERENCIAL</vt:lpstr>
      <vt:lpstr>POR UNA LEY  “PARA LA IGUALDAD EFECTIVA DE DERECHOS, TRATO Y OPORTUNIDADES ENTRE MUJERES Y VARONES”.     PRINCIPALES CONTENIDOS</vt:lpstr>
      <vt:lpstr>Presentación de PowerPoint</vt:lpstr>
      <vt:lpstr> Art.3: ACCIONES POSITIVAS:  Con el fin de hacer efectivo el derecho constitucional  de la igualdad, las Administraciones públicas provinciales, Municipios  y entes Autárquicos  adoptarán medidas específicas en favor  de las mujeres para corregir situaciones evidentes de desigualdad de hecho de los varones….. </vt:lpstr>
      <vt:lpstr>Presentación de PowerPoint</vt:lpstr>
      <vt:lpstr>A MODO DE CIERRE PARA ABRIR DEBATES ACTUALES:</vt:lpstr>
      <vt:lpstr>COMO EVALUARÍAMOS  LAS POLITICAS PÚBLICAS  DESDE UNA MIRADA DE  EQUIDAD DE GÉNERO ?</vt:lpstr>
      <vt:lpstr>Presentación de PowerPoint</vt:lpstr>
    </vt:vector>
  </TitlesOfParts>
  <Company>BlueDeep 2010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CONGRESO: 2020</dc:title>
  <dc:creator>BlueDeep</dc:creator>
  <cp:lastModifiedBy>Monica Sladogna</cp:lastModifiedBy>
  <cp:revision>89</cp:revision>
  <cp:lastPrinted>2020-06-22T21:20:44Z</cp:lastPrinted>
  <dcterms:created xsi:type="dcterms:W3CDTF">2020-03-10T21:15:06Z</dcterms:created>
  <dcterms:modified xsi:type="dcterms:W3CDTF">2020-06-25T20:20:48Z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0x01010003CDD62BFC2A61488262A754BE9D80D3</vt:lpwstr>
  </property>
</Properties>
</file>